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handoutMasterIdLst>
    <p:handoutMasterId r:id="rId14"/>
  </p:handoutMasterIdLst>
  <p:sldIdLst>
    <p:sldId id="707" r:id="rId3"/>
    <p:sldId id="708" r:id="rId4"/>
    <p:sldId id="709" r:id="rId5"/>
    <p:sldId id="710" r:id="rId6"/>
    <p:sldId id="711" r:id="rId7"/>
    <p:sldId id="713" r:id="rId8"/>
    <p:sldId id="712" r:id="rId9"/>
    <p:sldId id="714" r:id="rId10"/>
    <p:sldId id="719" r:id="rId11"/>
    <p:sldId id="720"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4BE842-B7EB-4DDD-BEC4-A1DAEB924307}"/>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(299)</a:t>
            </a:r>
          </a:p>
        </p:txBody>
      </p:sp>
      <p:sp>
        <p:nvSpPr>
          <p:cNvPr id="3" name="Date Placeholder 2">
            <a:extLst>
              <a:ext uri="{FF2B5EF4-FFF2-40B4-BE49-F238E27FC236}">
                <a16:creationId xmlns:a16="http://schemas.microsoft.com/office/drawing/2014/main" id="{68E1BD11-085F-47E5-8D30-3DC60A273076}"/>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3/2/2022 pm</a:t>
            </a:r>
          </a:p>
        </p:txBody>
      </p:sp>
      <p:sp>
        <p:nvSpPr>
          <p:cNvPr id="4" name="Footer Placeholder 3">
            <a:extLst>
              <a:ext uri="{FF2B5EF4-FFF2-40B4-BE49-F238E27FC236}">
                <a16:creationId xmlns:a16="http://schemas.microsoft.com/office/drawing/2014/main" id="{75DC5E1E-A1F4-4B6B-ABEF-592DDF91A273}"/>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35B56E90-5DA7-4199-A814-A89C6AC4041D}"/>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2AB4ADF0-499A-4101-8069-E904285B5ABA}"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93656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(299)</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3/2/2022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Randy Childs</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05D4CB87-F0F6-4675-A59E-3A6F0BFC9A3B}" type="slidenum">
              <a:rPr lang="en-US" smtClean="0"/>
              <a:t>‹#›</a:t>
            </a:fld>
            <a:endParaRPr lang="en-US"/>
          </a:p>
        </p:txBody>
      </p:sp>
    </p:spTree>
    <p:extLst>
      <p:ext uri="{BB962C8B-B14F-4D97-AF65-F5344CB8AC3E}">
        <p14:creationId xmlns:p14="http://schemas.microsoft.com/office/powerpoint/2010/main" val="417697934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 Himself is</a:t>
            </a:r>
          </a:p>
          <a:p>
            <a:r>
              <a:rPr lang="en-US" dirty="0"/>
              <a:t>“a father of the fatherless, a defender of widows” (Ps. 68:5; see also</a:t>
            </a:r>
          </a:p>
          <a:p>
            <a:r>
              <a:rPr lang="en-US" dirty="0"/>
              <a:t>146:9).”He administers justice for the fatherless and the widow, and</a:t>
            </a:r>
          </a:p>
          <a:p>
            <a:r>
              <a:rPr lang="en-US" dirty="0"/>
              <a:t>loves the stranger, giving him food and clothing” (Deut. 10:17-18).</a:t>
            </a:r>
          </a:p>
          <a:p>
            <a:r>
              <a:rPr lang="en-US" dirty="0"/>
              <a:t>He said, “You shall not afflict any widow or fatherless child. If</a:t>
            </a:r>
          </a:p>
          <a:p>
            <a:r>
              <a:rPr lang="en-US" dirty="0"/>
              <a:t>you afflict them in any way, and they cry at all to me, I will surely</a:t>
            </a:r>
          </a:p>
          <a:p>
            <a:r>
              <a:rPr lang="en-US" dirty="0"/>
              <a:t>hear their cry; and my wrath will become hot, and I will kill you</a:t>
            </a:r>
          </a:p>
          <a:p>
            <a:r>
              <a:rPr lang="en-US" dirty="0"/>
              <a:t>with the sword; your wives shall be widows and your children fatherless”</a:t>
            </a:r>
          </a:p>
          <a:p>
            <a:r>
              <a:rPr lang="en-US" dirty="0"/>
              <a:t>(Exod. 22:22-24; see also Isa. 1:23; Mal. 3:5). Judges in</a:t>
            </a:r>
          </a:p>
          <a:p>
            <a:r>
              <a:rPr lang="en-US" dirty="0"/>
              <a:t>Israel were obligated by the Law to fairly provide justice to those</a:t>
            </a:r>
          </a:p>
          <a:p>
            <a:r>
              <a:rPr lang="en-US" dirty="0"/>
              <a:t>in these circumstances (Deut. 27:19). As a consequence, all the</a:t>
            </a:r>
          </a:p>
          <a:p>
            <a:r>
              <a:rPr lang="en-US" dirty="0"/>
              <a:t>people were commanded to “defend the fatherless and plead for</a:t>
            </a:r>
          </a:p>
          <a:p>
            <a:r>
              <a:rPr lang="en-US" dirty="0"/>
              <a:t>the widow” (Isa. 1:17; see also Jer. 7:6).</a:t>
            </a:r>
          </a:p>
        </p:txBody>
      </p:sp>
      <p:sp>
        <p:nvSpPr>
          <p:cNvPr id="4" name="Slide Number Placeholder 3"/>
          <p:cNvSpPr>
            <a:spLocks noGrp="1"/>
          </p:cNvSpPr>
          <p:nvPr>
            <p:ph type="sldNum" sz="quarter" idx="5"/>
          </p:nvPr>
        </p:nvSpPr>
        <p:spPr/>
        <p:txBody>
          <a:bodyPr/>
          <a:lstStyle/>
          <a:p>
            <a:pPr defTabSz="483288">
              <a:defRPr/>
            </a:pPr>
            <a:fld id="{5A1744C8-80A1-4614-A251-E0CBC3E75313}" type="slidenum">
              <a:rPr lang="en-US">
                <a:solidFill>
                  <a:prstClr val="black"/>
                </a:solidFill>
                <a:latin typeface="Calibri" panose="020F0502020204030204"/>
              </a:rPr>
              <a:pPr defTabSz="483288">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A48EBAE-7998-48AF-9053-5F9BCC52AE31}"/>
              </a:ext>
            </a:extLst>
          </p:cNvPr>
          <p:cNvSpPr>
            <a:spLocks noGrp="1"/>
          </p:cNvSpPr>
          <p:nvPr>
            <p:ph type="dt" idx="1"/>
          </p:nvPr>
        </p:nvSpPr>
        <p:spPr/>
        <p:txBody>
          <a:bodyPr/>
          <a:lstStyle/>
          <a:p>
            <a:r>
              <a:rPr lang="en-US"/>
              <a:t>3/2/2022 pm</a:t>
            </a:r>
          </a:p>
        </p:txBody>
      </p:sp>
      <p:sp>
        <p:nvSpPr>
          <p:cNvPr id="6" name="Footer Placeholder 5">
            <a:extLst>
              <a:ext uri="{FF2B5EF4-FFF2-40B4-BE49-F238E27FC236}">
                <a16:creationId xmlns:a16="http://schemas.microsoft.com/office/drawing/2014/main" id="{7F4D0B59-38C1-422E-972A-1BC963D6A138}"/>
              </a:ext>
            </a:extLst>
          </p:cNvPr>
          <p:cNvSpPr>
            <a:spLocks noGrp="1"/>
          </p:cNvSpPr>
          <p:nvPr>
            <p:ph type="ftr" sz="quarter" idx="4"/>
          </p:nvPr>
        </p:nvSpPr>
        <p:spPr/>
        <p:txBody>
          <a:bodyPr/>
          <a:lstStyle/>
          <a:p>
            <a:r>
              <a:rPr lang="en-US"/>
              <a:t>Randy Childs</a:t>
            </a:r>
          </a:p>
        </p:txBody>
      </p:sp>
      <p:sp>
        <p:nvSpPr>
          <p:cNvPr id="7" name="Header Placeholder 6">
            <a:extLst>
              <a:ext uri="{FF2B5EF4-FFF2-40B4-BE49-F238E27FC236}">
                <a16:creationId xmlns:a16="http://schemas.microsoft.com/office/drawing/2014/main" id="{CEA9E3AD-2D58-4F44-921E-23E27A2DE2C0}"/>
              </a:ext>
            </a:extLst>
          </p:cNvPr>
          <p:cNvSpPr>
            <a:spLocks noGrp="1"/>
          </p:cNvSpPr>
          <p:nvPr>
            <p:ph type="hdr" sz="quarter"/>
          </p:nvPr>
        </p:nvSpPr>
        <p:spPr/>
        <p:txBody>
          <a:bodyPr/>
          <a:lstStyle/>
          <a:p>
            <a:r>
              <a:rPr lang="en-US"/>
              <a:t>Class – The Life Of Christ (299)</a:t>
            </a:r>
          </a:p>
        </p:txBody>
      </p:sp>
    </p:spTree>
    <p:extLst>
      <p:ext uri="{BB962C8B-B14F-4D97-AF65-F5344CB8AC3E}">
        <p14:creationId xmlns:p14="http://schemas.microsoft.com/office/powerpoint/2010/main" val="2048524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570487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532773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908294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057917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4139155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19138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3613C2-74F9-455F-8634-DB3ABBF082A2}"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586505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3613C2-74F9-455F-8634-DB3ABBF082A2}" type="datetimeFigureOut">
              <a:rPr lang="en-US" smtClean="0"/>
              <a:t>3/8/2022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763301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3613C2-74F9-455F-8634-DB3ABBF082A2}" type="datetimeFigureOut">
              <a:rPr lang="en-US" smtClean="0"/>
              <a:t>3/8/2022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9818098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613C2-74F9-455F-8634-DB3ABBF082A2}" type="datetimeFigureOut">
              <a:rPr lang="en-US" smtClean="0"/>
              <a:t>3/8/2022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099970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3613C2-74F9-455F-8634-DB3ABBF082A2}"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147749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4131526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3613C2-74F9-455F-8634-DB3ABBF082A2}"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615057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3935478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785060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613C2-74F9-455F-8634-DB3ABBF082A2}"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383328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3613C2-74F9-455F-8634-DB3ABBF082A2}"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69982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3613C2-74F9-455F-8634-DB3ABBF082A2}" type="datetimeFigureOut">
              <a:rPr lang="en-US" smtClean="0"/>
              <a:t>3/8/2022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66694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3613C2-74F9-455F-8634-DB3ABBF082A2}" type="datetimeFigureOut">
              <a:rPr lang="en-US" smtClean="0"/>
              <a:t>3/8/2022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762996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613C2-74F9-455F-8634-DB3ABBF082A2}" type="datetimeFigureOut">
              <a:rPr lang="en-US" smtClean="0"/>
              <a:t>3/8/2022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4037520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3613C2-74F9-455F-8634-DB3ABBF082A2}"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665918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3613C2-74F9-455F-8634-DB3ABBF082A2}"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01038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13613C2-74F9-455F-8634-DB3ABBF082A2}" type="datetimeFigureOut">
              <a:rPr lang="en-US" smtClean="0"/>
              <a:t>3/8/2022</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DC1476-C750-4476-97A0-68071BEB5DD0}" type="slidenum">
              <a:rPr lang="en-US" smtClean="0"/>
              <a:t>‹#›</a:t>
            </a:fld>
            <a:endParaRPr lang="en-US"/>
          </a:p>
        </p:txBody>
      </p:sp>
    </p:spTree>
    <p:extLst>
      <p:ext uri="{BB962C8B-B14F-4D97-AF65-F5344CB8AC3E}">
        <p14:creationId xmlns:p14="http://schemas.microsoft.com/office/powerpoint/2010/main" val="82184300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613C2-74F9-455F-8634-DB3ABBF082A2}" type="datetimeFigureOut">
              <a:rPr lang="en-US" smtClean="0"/>
              <a:t>3/8/2022</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C1476-C750-4476-97A0-68071BEB5DD0}" type="slidenum">
              <a:rPr lang="en-US" smtClean="0"/>
              <a:t>‹#›</a:t>
            </a:fld>
            <a:endParaRPr lang="en-US"/>
          </a:p>
        </p:txBody>
      </p:sp>
    </p:spTree>
    <p:extLst>
      <p:ext uri="{BB962C8B-B14F-4D97-AF65-F5344CB8AC3E}">
        <p14:creationId xmlns:p14="http://schemas.microsoft.com/office/powerpoint/2010/main" val="415176410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899" y="1084474"/>
            <a:ext cx="6948202" cy="2529923"/>
          </a:xfrm>
        </p:spPr>
        <p:txBody>
          <a:bodyPr wrap="square">
            <a:spAutoFit/>
          </a:bodyPr>
          <a:lstStyle/>
          <a:p>
            <a:r>
              <a:rPr lang="en-US" sz="4400" dirty="0"/>
              <a:t>LESSON 17:</a:t>
            </a:r>
            <a:br>
              <a:rPr lang="en-US" sz="4400" dirty="0"/>
            </a:br>
            <a:r>
              <a:rPr lang="en-US" sz="4400" dirty="0"/>
              <a:t>The Life Of Christ –</a:t>
            </a:r>
            <a:br>
              <a:rPr lang="en-US" sz="4400" dirty="0"/>
            </a:br>
            <a:r>
              <a:rPr lang="en-US" sz="4400" dirty="0"/>
              <a:t>The Parable of the Importunate Woman</a:t>
            </a:r>
          </a:p>
        </p:txBody>
      </p:sp>
      <p:sp>
        <p:nvSpPr>
          <p:cNvPr id="3" name="Subtitle 2"/>
          <p:cNvSpPr>
            <a:spLocks noGrp="1"/>
          </p:cNvSpPr>
          <p:nvPr>
            <p:ph type="subTitle" idx="1"/>
          </p:nvPr>
        </p:nvSpPr>
        <p:spPr>
          <a:xfrm>
            <a:off x="1143000" y="4033082"/>
            <a:ext cx="6858000" cy="1383969"/>
          </a:xfrm>
        </p:spPr>
        <p:txBody>
          <a:bodyPr>
            <a:spAutoFit/>
          </a:bodyPr>
          <a:lstStyle/>
          <a:p>
            <a:r>
              <a:rPr lang="en-US" sz="4800" dirty="0"/>
              <a:t>Luke 18:1-8</a:t>
            </a:r>
          </a:p>
          <a:p>
            <a:r>
              <a:rPr lang="en-US" sz="3600" dirty="0"/>
              <a:t> March 2, 2022</a:t>
            </a:r>
          </a:p>
        </p:txBody>
      </p:sp>
    </p:spTree>
    <p:extLst>
      <p:ext uri="{BB962C8B-B14F-4D97-AF65-F5344CB8AC3E}">
        <p14:creationId xmlns:p14="http://schemas.microsoft.com/office/powerpoint/2010/main" val="3323101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66406" y="1832696"/>
            <a:ext cx="8575938" cy="4611519"/>
          </a:xfrm>
        </p:spPr>
        <p:txBody>
          <a:bodyPr wrap="square">
            <a:spAutoFit/>
          </a:bodyPr>
          <a:lstStyle/>
          <a:p>
            <a:pPr marL="0" indent="0">
              <a:buNone/>
            </a:pPr>
            <a:r>
              <a:rPr lang="en-US" b="1" dirty="0"/>
              <a:t>Prayer makes a difference!</a:t>
            </a:r>
          </a:p>
          <a:p>
            <a:pPr marL="514350" indent="-514350">
              <a:buFont typeface="+mj-lt"/>
              <a:buAutoNum type="arabicPeriod" startAt="4"/>
            </a:pPr>
            <a:r>
              <a:rPr lang="en-US" dirty="0"/>
              <a:t>We may pray for peace. Jeremiah 29:7; 1 John 5:14-15</a:t>
            </a:r>
          </a:p>
          <a:p>
            <a:pPr marL="514350" indent="-514350">
              <a:buFont typeface="+mj-lt"/>
              <a:buAutoNum type="arabicPeriod" startAt="4"/>
            </a:pPr>
            <a:r>
              <a:rPr lang="en-US" dirty="0"/>
              <a:t>For favorable weather. James 5:17-18</a:t>
            </a:r>
          </a:p>
          <a:p>
            <a:pPr marL="514350" indent="-514350">
              <a:buFont typeface="+mj-lt"/>
              <a:buAutoNum type="arabicPeriod" startAt="4"/>
            </a:pPr>
            <a:r>
              <a:rPr lang="en-US" dirty="0"/>
              <a:t>For liberation from tyranny. Jeremiah 18:1-12; </a:t>
            </a:r>
            <a:br>
              <a:rPr lang="en-US" dirty="0"/>
            </a:br>
            <a:r>
              <a:rPr lang="en-US" dirty="0"/>
              <a:t>Daniel 2:20-21</a:t>
            </a:r>
          </a:p>
          <a:p>
            <a:pPr>
              <a:buFont typeface="Wingdings" panose="05000000000000000000" pitchFamily="2" charset="2"/>
              <a:buChar char="Ø"/>
            </a:pPr>
            <a:r>
              <a:rPr lang="en-US" dirty="0"/>
              <a:t>If prayer as a power in the world is to be taken seriously, then this is a message that should cause us to wake up!</a:t>
            </a:r>
          </a:p>
          <a:p>
            <a:pPr>
              <a:buFont typeface="Wingdings" panose="05000000000000000000" pitchFamily="2" charset="2"/>
              <a:buChar char="Ø"/>
            </a:pPr>
            <a:r>
              <a:rPr lang="en-US" dirty="0"/>
              <a:t>The parable is designed to teach us that, though our prayers should appear to be unanswered, we should persevere, and not grow weary in supplication to God.</a:t>
            </a:r>
          </a:p>
        </p:txBody>
      </p:sp>
    </p:spTree>
    <p:extLst>
      <p:ext uri="{BB962C8B-B14F-4D97-AF65-F5344CB8AC3E}">
        <p14:creationId xmlns:p14="http://schemas.microsoft.com/office/powerpoint/2010/main" val="327602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84841" y="1552245"/>
            <a:ext cx="8974318" cy="5262979"/>
          </a:xfrm>
        </p:spPr>
        <p:txBody>
          <a:bodyPr wrap="square">
            <a:spAutoFit/>
          </a:bodyPr>
          <a:lstStyle/>
          <a:p>
            <a:pPr marL="0" indent="0">
              <a:lnSpc>
                <a:spcPct val="100000"/>
              </a:lnSpc>
              <a:spcBef>
                <a:spcPts val="0"/>
              </a:spcBef>
              <a:buNone/>
            </a:pPr>
            <a:r>
              <a:rPr lang="en-US" sz="2400" dirty="0"/>
              <a:t>Luke 18:1, </a:t>
            </a:r>
            <a:r>
              <a:rPr lang="en-US" sz="2400" i="1" dirty="0"/>
              <a:t>“And he spake a parable unto them to the end that they </a:t>
            </a:r>
            <a:r>
              <a:rPr lang="en-US" sz="2400" i="1" u="sng" dirty="0"/>
              <a:t>ought always to pray, and not to faint</a:t>
            </a:r>
            <a:r>
              <a:rPr lang="en-US" sz="2400" i="1" dirty="0"/>
              <a:t>”</a:t>
            </a:r>
            <a:endParaRPr lang="en-US" sz="2400" dirty="0"/>
          </a:p>
          <a:p>
            <a:pPr>
              <a:lnSpc>
                <a:spcPct val="100000"/>
              </a:lnSpc>
              <a:spcBef>
                <a:spcPts val="0"/>
              </a:spcBef>
            </a:pPr>
            <a:r>
              <a:rPr lang="en-US" sz="2400" dirty="0"/>
              <a:t>Similar to Luke 11:5-8.</a:t>
            </a:r>
          </a:p>
          <a:p>
            <a:pPr>
              <a:lnSpc>
                <a:spcPct val="100000"/>
              </a:lnSpc>
              <a:spcBef>
                <a:spcPts val="0"/>
              </a:spcBef>
            </a:pPr>
            <a:r>
              <a:rPr lang="en-US" sz="2400" i="1" dirty="0"/>
              <a:t>“Them” </a:t>
            </a:r>
            <a:r>
              <a:rPr lang="en-US" sz="2400" dirty="0"/>
              <a:t>– The disciples.</a:t>
            </a:r>
          </a:p>
          <a:p>
            <a:pPr>
              <a:lnSpc>
                <a:spcPct val="100000"/>
              </a:lnSpc>
              <a:spcBef>
                <a:spcPts val="0"/>
              </a:spcBef>
            </a:pPr>
            <a:r>
              <a:rPr lang="en-US" sz="2400" dirty="0"/>
              <a:t>Absolute necessity.</a:t>
            </a:r>
          </a:p>
          <a:p>
            <a:pPr>
              <a:lnSpc>
                <a:spcPct val="100000"/>
              </a:lnSpc>
              <a:spcBef>
                <a:spcPts val="0"/>
              </a:spcBef>
            </a:pPr>
            <a:r>
              <a:rPr lang="en-US" sz="2400" i="1" dirty="0"/>
              <a:t>“Always” </a:t>
            </a:r>
            <a:r>
              <a:rPr lang="en-US" sz="2400" dirty="0"/>
              <a:t>– cf. 1 Thessalonians 5:17</a:t>
            </a:r>
          </a:p>
          <a:p>
            <a:pPr>
              <a:lnSpc>
                <a:spcPct val="100000"/>
              </a:lnSpc>
              <a:spcBef>
                <a:spcPts val="0"/>
              </a:spcBef>
            </a:pPr>
            <a:r>
              <a:rPr lang="en-US" sz="2400" i="1" dirty="0"/>
              <a:t>“Not to faint” </a:t>
            </a:r>
            <a:r>
              <a:rPr lang="en-US" sz="2400" dirty="0"/>
              <a:t>– </a:t>
            </a:r>
            <a:r>
              <a:rPr lang="en-US" sz="2400" i="1" dirty="0"/>
              <a:t>(</a:t>
            </a:r>
            <a:r>
              <a:rPr lang="en-US" sz="2400" i="1" dirty="0" err="1"/>
              <a:t>egkakeo</a:t>
            </a:r>
            <a:r>
              <a:rPr lang="en-US" sz="2400" i="1" dirty="0"/>
              <a:t>) </a:t>
            </a:r>
            <a:r>
              <a:rPr lang="en-US" sz="2400" dirty="0"/>
              <a:t>in all New Testament passages: to be afraid, to become discouraged, to become weary or tired, to despair, to lose heart, to tire of. (Strong)</a:t>
            </a:r>
          </a:p>
          <a:p>
            <a:pPr lvl="1">
              <a:lnSpc>
                <a:spcPct val="100000"/>
              </a:lnSpc>
              <a:spcBef>
                <a:spcPts val="0"/>
              </a:spcBef>
            </a:pPr>
            <a:r>
              <a:rPr lang="en-US" dirty="0"/>
              <a:t>Proverbs 24:10, </a:t>
            </a:r>
            <a:r>
              <a:rPr lang="en-US" i="1" dirty="0"/>
              <a:t>“If thou faint in the day of adversity, Thy strength is small.”</a:t>
            </a:r>
          </a:p>
          <a:p>
            <a:pPr lvl="1">
              <a:lnSpc>
                <a:spcPct val="100000"/>
              </a:lnSpc>
              <a:spcBef>
                <a:spcPts val="0"/>
              </a:spcBef>
            </a:pPr>
            <a:r>
              <a:rPr lang="en-US" dirty="0"/>
              <a:t>cf. Isaiah 40:29-31</a:t>
            </a:r>
          </a:p>
          <a:p>
            <a:pPr lvl="1">
              <a:lnSpc>
                <a:spcPct val="100000"/>
              </a:lnSpc>
              <a:spcBef>
                <a:spcPts val="0"/>
              </a:spcBef>
            </a:pPr>
            <a:r>
              <a:rPr lang="en-US" dirty="0"/>
              <a:t>2 Corinthians 4:1, 16; Galatians 6:9; Ephesians 3:13;</a:t>
            </a:r>
            <a:br>
              <a:rPr lang="en-US" dirty="0"/>
            </a:br>
            <a:r>
              <a:rPr lang="en-US" dirty="0"/>
              <a:t>Hebrews 12:5</a:t>
            </a:r>
          </a:p>
        </p:txBody>
      </p:sp>
    </p:spTree>
    <p:extLst>
      <p:ext uri="{BB962C8B-B14F-4D97-AF65-F5344CB8AC3E}">
        <p14:creationId xmlns:p14="http://schemas.microsoft.com/office/powerpoint/2010/main" val="366568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75414" y="1684219"/>
            <a:ext cx="8964891" cy="5139869"/>
          </a:xfrm>
        </p:spPr>
        <p:txBody>
          <a:bodyPr wrap="square">
            <a:spAutoFit/>
          </a:bodyPr>
          <a:lstStyle/>
          <a:p>
            <a:pPr marL="0" indent="0">
              <a:lnSpc>
                <a:spcPct val="100000"/>
              </a:lnSpc>
              <a:spcBef>
                <a:spcPts val="0"/>
              </a:spcBef>
              <a:buNone/>
            </a:pPr>
            <a:r>
              <a:rPr lang="en-US" sz="2400" dirty="0"/>
              <a:t>Luke 18:2, </a:t>
            </a:r>
            <a:r>
              <a:rPr lang="en-US" sz="2400" i="1" dirty="0"/>
              <a:t>“Saying, There was in a city a </a:t>
            </a:r>
            <a:r>
              <a:rPr lang="en-US" sz="2400" i="1" u="sng" dirty="0"/>
              <a:t>judge</a:t>
            </a:r>
            <a:r>
              <a:rPr lang="en-US" sz="2400" i="1" dirty="0"/>
              <a:t>, who feared not God, and regarded not man”</a:t>
            </a:r>
          </a:p>
          <a:p>
            <a:pPr>
              <a:lnSpc>
                <a:spcPct val="100000"/>
              </a:lnSpc>
              <a:spcBef>
                <a:spcPts val="0"/>
              </a:spcBef>
              <a:buFont typeface="Wingdings" panose="05000000000000000000" pitchFamily="2" charset="2"/>
              <a:buChar char="Ø"/>
            </a:pPr>
            <a:r>
              <a:rPr lang="en-US" sz="2400" dirty="0"/>
              <a:t>Those who judged in Israel were to be </a:t>
            </a:r>
            <a:r>
              <a:rPr lang="en-US" sz="2400" i="1" dirty="0"/>
              <a:t>“men, such as </a:t>
            </a:r>
            <a:r>
              <a:rPr lang="en-US" sz="2400" i="1" u="sng" dirty="0"/>
              <a:t>fear God</a:t>
            </a:r>
            <a:r>
              <a:rPr lang="en-US" sz="2400" i="1" dirty="0"/>
              <a:t>, </a:t>
            </a:r>
            <a:r>
              <a:rPr lang="en-US" sz="2400" i="1" u="sng" dirty="0"/>
              <a:t>men of truth</a:t>
            </a:r>
            <a:r>
              <a:rPr lang="en-US" sz="2400" i="1" dirty="0"/>
              <a:t>, </a:t>
            </a:r>
            <a:r>
              <a:rPr lang="en-US" sz="2400" i="1" u="sng" dirty="0"/>
              <a:t>hating covetousness</a:t>
            </a:r>
            <a:r>
              <a:rPr lang="en-US" sz="2400" i="1" dirty="0"/>
              <a:t>”</a:t>
            </a:r>
            <a:r>
              <a:rPr lang="en-US" sz="2400" dirty="0"/>
              <a:t> (Exodus 18:21-22; see also, Leviticus 19:15; Deuteronomy 1:16-17; 24:17-18; 2 Chronicles 19:6-7).</a:t>
            </a:r>
          </a:p>
          <a:p>
            <a:pPr>
              <a:lnSpc>
                <a:spcPct val="100000"/>
              </a:lnSpc>
              <a:spcBef>
                <a:spcPts val="0"/>
              </a:spcBef>
              <a:buFont typeface="Wingdings" panose="05000000000000000000" pitchFamily="2" charset="2"/>
              <a:buChar char="Ø"/>
            </a:pPr>
            <a:r>
              <a:rPr lang="en-US" sz="2400" dirty="0"/>
              <a:t>This judge:</a:t>
            </a:r>
          </a:p>
          <a:p>
            <a:pPr marL="0" indent="0">
              <a:lnSpc>
                <a:spcPct val="100000"/>
              </a:lnSpc>
              <a:spcBef>
                <a:spcPts val="0"/>
              </a:spcBef>
              <a:buNone/>
            </a:pPr>
            <a:r>
              <a:rPr lang="en-US" sz="2400" i="1" dirty="0"/>
              <a:t>“</a:t>
            </a:r>
            <a:r>
              <a:rPr lang="en-US" sz="2400" i="1" u="sng" dirty="0"/>
              <a:t>who feared not God</a:t>
            </a:r>
            <a:r>
              <a:rPr lang="en-US" sz="2400" i="1" dirty="0"/>
              <a:t>” – </a:t>
            </a:r>
            <a:r>
              <a:rPr lang="en-US" sz="2400" i="1" dirty="0" err="1"/>
              <a:t>phobeō</a:t>
            </a:r>
            <a:r>
              <a:rPr lang="en-US" sz="2400" i="1" dirty="0"/>
              <a:t>: “to fear, be afraid; the Sept. very often for absolutely to be struck with fear, to be seized with alarm” (Thayer)</a:t>
            </a:r>
          </a:p>
          <a:p>
            <a:pPr lvl="1">
              <a:lnSpc>
                <a:spcPct val="100000"/>
              </a:lnSpc>
              <a:spcBef>
                <a:spcPts val="0"/>
              </a:spcBef>
            </a:pPr>
            <a:r>
              <a:rPr lang="en-US" sz="2000" dirty="0"/>
              <a:t>Proverbs 9:10, </a:t>
            </a:r>
            <a:r>
              <a:rPr lang="en-US" sz="2000" i="1" dirty="0"/>
              <a:t>“The fear of Jehovah is the beginning of wisdom; And the knowledge of the Holy One is understanding”</a:t>
            </a:r>
          </a:p>
          <a:p>
            <a:pPr marL="0" indent="0">
              <a:lnSpc>
                <a:spcPct val="100000"/>
              </a:lnSpc>
              <a:spcBef>
                <a:spcPts val="0"/>
              </a:spcBef>
              <a:buNone/>
            </a:pPr>
            <a:endParaRPr lang="en-US" sz="2400" i="1" dirty="0"/>
          </a:p>
          <a:p>
            <a:pPr marL="0" indent="0">
              <a:lnSpc>
                <a:spcPct val="100000"/>
              </a:lnSpc>
              <a:spcBef>
                <a:spcPts val="0"/>
              </a:spcBef>
              <a:buNone/>
            </a:pPr>
            <a:r>
              <a:rPr lang="en-US" sz="2400" i="1" dirty="0"/>
              <a:t>“</a:t>
            </a:r>
            <a:r>
              <a:rPr lang="en-US" sz="2400" i="1" u="sng" dirty="0"/>
              <a:t>and regarded not man</a:t>
            </a:r>
            <a:r>
              <a:rPr lang="en-US" sz="2400" i="1" dirty="0"/>
              <a:t>”– </a:t>
            </a:r>
            <a:r>
              <a:rPr lang="en-US" sz="2400" i="1" dirty="0" err="1"/>
              <a:t>entrepoo</a:t>
            </a:r>
            <a:r>
              <a:rPr lang="en-US" sz="2400" i="1" dirty="0"/>
              <a:t> “to reverence a person” (Thayer)</a:t>
            </a:r>
            <a:r>
              <a:rPr lang="en-US" sz="2400" dirty="0"/>
              <a:t> Deuteronomy. 27:19</a:t>
            </a:r>
          </a:p>
        </p:txBody>
      </p:sp>
    </p:spTree>
    <p:extLst>
      <p:ext uri="{BB962C8B-B14F-4D97-AF65-F5344CB8AC3E}">
        <p14:creationId xmlns:p14="http://schemas.microsoft.com/office/powerpoint/2010/main" val="252848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584462" y="1825624"/>
            <a:ext cx="7993929" cy="2935162"/>
          </a:xfrm>
        </p:spPr>
        <p:txBody>
          <a:bodyPr wrap="square">
            <a:spAutoFit/>
          </a:bodyPr>
          <a:lstStyle/>
          <a:p>
            <a:pPr marL="0" indent="0">
              <a:buNone/>
            </a:pPr>
            <a:r>
              <a:rPr lang="en-US" dirty="0"/>
              <a:t>Luke 18:3, </a:t>
            </a:r>
            <a:r>
              <a:rPr lang="en-US" i="1" dirty="0"/>
              <a:t>“And there was a </a:t>
            </a:r>
            <a:r>
              <a:rPr lang="en-US" i="1" u="sng" dirty="0"/>
              <a:t>widow</a:t>
            </a:r>
            <a:r>
              <a:rPr lang="en-US" i="1" dirty="0"/>
              <a:t> in that city; and she came oft unto him, saying, Avenge me of mine adversary.”</a:t>
            </a:r>
            <a:endParaRPr lang="en-US" dirty="0"/>
          </a:p>
          <a:p>
            <a:r>
              <a:rPr lang="en-US" dirty="0"/>
              <a:t>In the law, the widow was the ultimate example of the oppressed person. She had no means of support (Exodus 22:22-24; Psalms 146:9;</a:t>
            </a:r>
            <a:br>
              <a:rPr lang="en-US" dirty="0"/>
            </a:br>
            <a:r>
              <a:rPr lang="en-US" dirty="0"/>
              <a:t>Isaiah 1:17, 23; Jeremiah 7:6-7; Lamentations 1:1-2).</a:t>
            </a:r>
          </a:p>
        </p:txBody>
      </p:sp>
    </p:spTree>
    <p:extLst>
      <p:ext uri="{BB962C8B-B14F-4D97-AF65-F5344CB8AC3E}">
        <p14:creationId xmlns:p14="http://schemas.microsoft.com/office/powerpoint/2010/main" val="3178437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411829" y="1825624"/>
            <a:ext cx="8343900" cy="4751557"/>
          </a:xfrm>
        </p:spPr>
        <p:txBody>
          <a:bodyPr>
            <a:spAutoFit/>
          </a:bodyPr>
          <a:lstStyle/>
          <a:p>
            <a:pPr marL="0" indent="0">
              <a:buNone/>
            </a:pPr>
            <a:r>
              <a:rPr lang="en-US" dirty="0"/>
              <a:t>Luke 18:3, </a:t>
            </a:r>
            <a:r>
              <a:rPr lang="en-US" i="1" dirty="0"/>
              <a:t>“And there was a widow in that city; and </a:t>
            </a:r>
            <a:r>
              <a:rPr lang="en-US" i="1" u="sng" dirty="0"/>
              <a:t>she came oft</a:t>
            </a:r>
            <a:r>
              <a:rPr lang="en-US" i="1" dirty="0"/>
              <a:t> unto him, saying, </a:t>
            </a:r>
            <a:r>
              <a:rPr lang="en-US" i="1" u="sng" dirty="0"/>
              <a:t>Avenge me of mine adversary</a:t>
            </a:r>
            <a:r>
              <a:rPr lang="en-US" i="1" dirty="0"/>
              <a:t>.”</a:t>
            </a:r>
          </a:p>
          <a:p>
            <a:r>
              <a:rPr lang="en-US" dirty="0"/>
              <a:t>That she came repeatedly and persistently becomes the object of the parable.</a:t>
            </a:r>
          </a:p>
          <a:p>
            <a:r>
              <a:rPr lang="en-US" dirty="0"/>
              <a:t>It was to get rid of this “continual coming” that the judge at length gave her attention.</a:t>
            </a:r>
          </a:p>
          <a:p>
            <a:r>
              <a:rPr lang="en-US" i="1" dirty="0"/>
              <a:t>Avenge –</a:t>
            </a:r>
            <a:r>
              <a:rPr lang="en-US" dirty="0"/>
              <a:t> </a:t>
            </a:r>
            <a:r>
              <a:rPr lang="en-US" i="1" dirty="0" err="1"/>
              <a:t>ekdikoo</a:t>
            </a:r>
            <a:r>
              <a:rPr lang="en-US" dirty="0"/>
              <a:t> “to vindicate one’s right, </a:t>
            </a:r>
            <a:r>
              <a:rPr lang="en-US" u="sng" dirty="0"/>
              <a:t>to do justice</a:t>
            </a:r>
            <a:r>
              <a:rPr lang="en-US" dirty="0"/>
              <a:t> … to protect, defend, one person from another” (Thayer)</a:t>
            </a:r>
          </a:p>
          <a:p>
            <a:pPr lvl="1"/>
            <a:r>
              <a:rPr lang="en-US" dirty="0"/>
              <a:t>Acts 7:24; Revelation 6:10; cf. Matthew 5:25</a:t>
            </a:r>
          </a:p>
        </p:txBody>
      </p:sp>
    </p:spTree>
    <p:extLst>
      <p:ext uri="{BB962C8B-B14F-4D97-AF65-F5344CB8AC3E}">
        <p14:creationId xmlns:p14="http://schemas.microsoft.com/office/powerpoint/2010/main" val="3851770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628650" y="1717938"/>
            <a:ext cx="7886700" cy="5130635"/>
          </a:xfrm>
        </p:spPr>
        <p:txBody>
          <a:bodyPr>
            <a:spAutoFit/>
          </a:bodyPr>
          <a:lstStyle/>
          <a:p>
            <a:pPr marL="0" indent="0">
              <a:buNone/>
            </a:pPr>
            <a:r>
              <a:rPr lang="en-US" dirty="0"/>
              <a:t>Luke 18:4-5, </a:t>
            </a:r>
            <a:r>
              <a:rPr lang="en-US" i="1" dirty="0"/>
              <a:t>“And he would not for a while: but afterward he said within himself, Though I fear not God, nor regard man; </a:t>
            </a:r>
            <a:r>
              <a:rPr lang="en-US" i="1" u="sng" dirty="0"/>
              <a:t>yet because this widow troubleth me</a:t>
            </a:r>
            <a:r>
              <a:rPr lang="en-US" i="1" dirty="0"/>
              <a:t>, I will avenge her, </a:t>
            </a:r>
            <a:r>
              <a:rPr lang="en-US" i="1" u="sng" dirty="0"/>
              <a:t>lest she wear me out by her continual coming</a:t>
            </a:r>
            <a:r>
              <a:rPr lang="en-US" i="1" dirty="0"/>
              <a:t>.”</a:t>
            </a:r>
            <a:endParaRPr lang="en-US" dirty="0"/>
          </a:p>
          <a:p>
            <a:pPr marL="0" indent="0">
              <a:buNone/>
            </a:pPr>
            <a:endParaRPr lang="en-US" dirty="0"/>
          </a:p>
          <a:p>
            <a:r>
              <a:rPr lang="en-US" dirty="0"/>
              <a:t>Note again Luke 11:5-8 – His motive for helping her was not honorable.</a:t>
            </a:r>
          </a:p>
          <a:p>
            <a:r>
              <a:rPr lang="en-US" dirty="0"/>
              <a:t>He is not interested in justice … </a:t>
            </a:r>
            <a:r>
              <a:rPr lang="en-US" i="1" dirty="0"/>
              <a:t>“see that she gets justice,” (NIV) </a:t>
            </a:r>
            <a:r>
              <a:rPr lang="en-US" dirty="0"/>
              <a:t>because it is just and right. Rather, he </a:t>
            </a:r>
            <a:r>
              <a:rPr lang="en-US" i="1" dirty="0"/>
              <a:t>“gives her legal protection” </a:t>
            </a:r>
            <a:r>
              <a:rPr lang="en-US" dirty="0"/>
              <a:t>(NASB) because by her continual coming, she is a nuisance to him.</a:t>
            </a:r>
          </a:p>
        </p:txBody>
      </p:sp>
    </p:spTree>
    <p:extLst>
      <p:ext uri="{BB962C8B-B14F-4D97-AF65-F5344CB8AC3E}">
        <p14:creationId xmlns:p14="http://schemas.microsoft.com/office/powerpoint/2010/main" val="286763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342900" y="1825624"/>
            <a:ext cx="8572500" cy="4005199"/>
          </a:xfrm>
        </p:spPr>
        <p:txBody>
          <a:bodyPr wrap="square">
            <a:spAutoFit/>
          </a:bodyPr>
          <a:lstStyle/>
          <a:p>
            <a:pPr marL="0" indent="0">
              <a:buNone/>
            </a:pPr>
            <a:r>
              <a:rPr lang="en-US" dirty="0"/>
              <a:t>Luke 18:4-5, </a:t>
            </a:r>
            <a:r>
              <a:rPr lang="en-US" i="1" dirty="0"/>
              <a:t>“… I will avenge her, </a:t>
            </a:r>
            <a:r>
              <a:rPr lang="en-US" i="1" u="sng" dirty="0"/>
              <a:t>lest she wear me out by her continual coming</a:t>
            </a:r>
            <a:r>
              <a:rPr lang="en-US" i="1" dirty="0"/>
              <a:t>.”</a:t>
            </a:r>
            <a:endParaRPr lang="en-US" dirty="0"/>
          </a:p>
          <a:p>
            <a:r>
              <a:rPr lang="en-US" i="1" dirty="0"/>
              <a:t>“Wear me out” - </a:t>
            </a:r>
            <a:r>
              <a:rPr lang="en-US" i="1" dirty="0" err="1"/>
              <a:t>hupœpiásœ</a:t>
            </a:r>
            <a:endParaRPr lang="en-US" i="1" dirty="0"/>
          </a:p>
          <a:p>
            <a:r>
              <a:rPr lang="en-US" dirty="0"/>
              <a:t>“To strike under the eyes, beat the face black and blue, give a black eye. In the NT generally to mistreat… spoken of the body, to subject to hardship, mortify (1 Cor 9:27). Figuratively to weary with prayers, entreaties, to tire out someone… (Luke 18:5).”</a:t>
            </a:r>
            <a:br>
              <a:rPr lang="en-US" dirty="0"/>
            </a:br>
            <a:r>
              <a:rPr lang="en-US" sz="2000" dirty="0"/>
              <a:t>(from The Complete Word Study Dictionary: New Testament © 1992 by AMG International, Inc. Revised Edition, 1993)</a:t>
            </a:r>
          </a:p>
        </p:txBody>
      </p:sp>
    </p:spTree>
    <p:extLst>
      <p:ext uri="{BB962C8B-B14F-4D97-AF65-F5344CB8AC3E}">
        <p14:creationId xmlns:p14="http://schemas.microsoft.com/office/powerpoint/2010/main" val="2775301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38125" y="1823270"/>
            <a:ext cx="8667750" cy="3375283"/>
          </a:xfrm>
        </p:spPr>
        <p:txBody>
          <a:bodyPr wrap="square">
            <a:spAutoFit/>
          </a:bodyPr>
          <a:lstStyle/>
          <a:p>
            <a:pPr marL="0" indent="0">
              <a:buNone/>
            </a:pPr>
            <a:r>
              <a:rPr lang="en-US" dirty="0"/>
              <a:t>Luke 18:6, </a:t>
            </a:r>
            <a:r>
              <a:rPr lang="en-US" i="1" dirty="0"/>
              <a:t>“And the Lord said, Hear what the unrighteous judge saith.”</a:t>
            </a:r>
          </a:p>
          <a:p>
            <a:pPr>
              <a:buFont typeface="Wingdings" panose="05000000000000000000" pitchFamily="2" charset="2"/>
              <a:buChar char="Ø"/>
            </a:pPr>
            <a:r>
              <a:rPr lang="en-US" sz="3200" b="1" dirty="0"/>
              <a:t>The application of the parable is prayer …</a:t>
            </a:r>
          </a:p>
          <a:p>
            <a:pPr marL="0" indent="0">
              <a:buNone/>
            </a:pPr>
            <a:r>
              <a:rPr lang="en-US" dirty="0"/>
              <a:t>NOTE:  Luke 18:1, </a:t>
            </a:r>
            <a:r>
              <a:rPr lang="en-US" i="1" dirty="0"/>
              <a:t>“And he spake a parable unto them to the end that they ought always to pray, and not to faint”</a:t>
            </a:r>
            <a:endParaRPr lang="en-US" dirty="0"/>
          </a:p>
          <a:p>
            <a:pPr marL="0" indent="0">
              <a:buNone/>
            </a:pPr>
            <a:endParaRPr lang="en-US" dirty="0"/>
          </a:p>
          <a:p>
            <a:pPr marL="0" indent="0">
              <a:buNone/>
            </a:pPr>
            <a:r>
              <a:rPr lang="en-US" dirty="0"/>
              <a:t>NOTE: The woman in the parable was desperate!</a:t>
            </a:r>
          </a:p>
        </p:txBody>
      </p:sp>
    </p:spTree>
    <p:extLst>
      <p:ext uri="{BB962C8B-B14F-4D97-AF65-F5344CB8AC3E}">
        <p14:creationId xmlns:p14="http://schemas.microsoft.com/office/powerpoint/2010/main" val="3328051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D230-91CC-4021-A0CC-E04A1A951312}"/>
              </a:ext>
            </a:extLst>
          </p:cNvPr>
          <p:cNvSpPr>
            <a:spLocks noGrp="1"/>
          </p:cNvSpPr>
          <p:nvPr>
            <p:ph type="title"/>
          </p:nvPr>
        </p:nvSpPr>
        <p:spPr/>
        <p:txBody>
          <a:bodyPr>
            <a:spAutoFit/>
          </a:bodyPr>
          <a:lstStyle/>
          <a:p>
            <a:r>
              <a:rPr lang="en-US" dirty="0"/>
              <a:t>Persistent Prayer: The Unjust Judge (Luke 18:1-8)</a:t>
            </a:r>
          </a:p>
        </p:txBody>
      </p:sp>
      <p:sp>
        <p:nvSpPr>
          <p:cNvPr id="3" name="Content Placeholder 2">
            <a:extLst>
              <a:ext uri="{FF2B5EF4-FFF2-40B4-BE49-F238E27FC236}">
                <a16:creationId xmlns:a16="http://schemas.microsoft.com/office/drawing/2014/main" id="{B36EDB13-DE55-4230-913D-8C74BC37619E}"/>
              </a:ext>
            </a:extLst>
          </p:cNvPr>
          <p:cNvSpPr>
            <a:spLocks noGrp="1"/>
          </p:cNvSpPr>
          <p:nvPr>
            <p:ph idx="1"/>
          </p:nvPr>
        </p:nvSpPr>
        <p:spPr>
          <a:xfrm>
            <a:off x="238125" y="1823272"/>
            <a:ext cx="8667750" cy="4483279"/>
          </a:xfrm>
        </p:spPr>
        <p:txBody>
          <a:bodyPr wrap="square">
            <a:spAutoFit/>
          </a:bodyPr>
          <a:lstStyle/>
          <a:p>
            <a:pPr marL="0" indent="0">
              <a:buNone/>
            </a:pPr>
            <a:r>
              <a:rPr lang="en-US" b="1" dirty="0"/>
              <a:t>Prayer makes a difference!</a:t>
            </a:r>
          </a:p>
          <a:p>
            <a:pPr marL="0" indent="0">
              <a:buNone/>
            </a:pPr>
            <a:r>
              <a:rPr lang="en-US" dirty="0"/>
              <a:t>God gives power through prayer to the child of God over the events of nations and rulers. 1 Timothy 2:1-3</a:t>
            </a:r>
          </a:p>
          <a:p>
            <a:pPr marL="514350" indent="-514350">
              <a:buFont typeface="+mj-lt"/>
              <a:buAutoNum type="arabicPeriod"/>
            </a:pPr>
            <a:r>
              <a:rPr lang="en-US" dirty="0"/>
              <a:t>The fate of Sodom and Gomorrah hung upon ten righteous souls and one praying man. Genesis 18:20ff</a:t>
            </a:r>
          </a:p>
          <a:p>
            <a:pPr marL="514350" indent="-514350">
              <a:buFont typeface="+mj-lt"/>
              <a:buAutoNum type="arabicPeriod"/>
            </a:pPr>
            <a:r>
              <a:rPr lang="en-US" dirty="0"/>
              <a:t>Moses lifted his arms in prayer during the battle against Amalek. The course of the struggle varied according as he held his arms high or let them drop in weariness. Exodus 17:11ff</a:t>
            </a:r>
          </a:p>
          <a:p>
            <a:pPr marL="514350" indent="-514350">
              <a:buFont typeface="+mj-lt"/>
              <a:buAutoNum type="arabicPeriod"/>
            </a:pPr>
            <a:r>
              <a:rPr lang="en-US" dirty="0"/>
              <a:t>Note the example of David.  Psalms 3:1-4; 7:1-2; 94:1-3</a:t>
            </a:r>
          </a:p>
        </p:txBody>
      </p:sp>
    </p:spTree>
    <p:extLst>
      <p:ext uri="{BB962C8B-B14F-4D97-AF65-F5344CB8AC3E}">
        <p14:creationId xmlns:p14="http://schemas.microsoft.com/office/powerpoint/2010/main" val="2908236498"/>
      </p:ext>
    </p:extLst>
  </p:cSld>
  <p:clrMapOvr>
    <a:masterClrMapping/>
  </p:clrMapOvr>
</p:sld>
</file>

<file path=ppt/theme/theme1.xml><?xml version="1.0" encoding="utf-8"?>
<a:theme xmlns:a="http://schemas.openxmlformats.org/drawingml/2006/main" name="Theme4">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99C12949-1A7A-49A1-BD6C-17D23740E918}" vid="{F4747419-8DBD-46FB-8F69-DCE54C9EDB13}"/>
    </a:ext>
  </a:extLst>
</a:theme>
</file>

<file path=ppt/theme/theme2.xml><?xml version="1.0" encoding="utf-8"?>
<a:theme xmlns:a="http://schemas.openxmlformats.org/drawingml/2006/main" name="1_Theme4">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99C12949-1A7A-49A1-BD6C-17D23740E918}" vid="{F4747419-8DBD-46FB-8F69-DCE54C9EDB1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1220</Words>
  <Application>Microsoft Office PowerPoint</Application>
  <PresentationFormat>On-screen Show (4:3)</PresentationFormat>
  <Paragraphs>75</Paragraphs>
  <Slides>10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Wingdings</vt:lpstr>
      <vt:lpstr>Theme4</vt:lpstr>
      <vt:lpstr>1_Theme4</vt:lpstr>
      <vt:lpstr>LESSON 17: The Life Of Christ – The Parable of the Importunate Woman</vt:lpstr>
      <vt:lpstr>Persistent Prayer: The Unjust Judge (Luke 18:1-8)</vt:lpstr>
      <vt:lpstr>Persistent Prayer: The Unjust Judge (Luke 18:1-8)</vt:lpstr>
      <vt:lpstr>Persistent Prayer: The Unjust Judge (Luke 18:1-8)</vt:lpstr>
      <vt:lpstr>Persistent Prayer: The Unjust Judge (Luke 18:1-8)</vt:lpstr>
      <vt:lpstr>Persistent Prayer: The Unjust Judge (Luke 18:1-8)</vt:lpstr>
      <vt:lpstr>Persistent Prayer: The Unjust Judge (Luke 18:1-8)</vt:lpstr>
      <vt:lpstr>Persistent Prayer: The Unjust Judge (Luke 18:1-8)</vt:lpstr>
      <vt:lpstr>Persistent Prayer: The Unjust Judge (Luke 18:1-8)</vt:lpstr>
      <vt:lpstr>Persistent Prayer: The Unjust Judge (Luke 18:1-8)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17: The Life Of Christ – The Parable of the Importunate Woman</dc:title>
  <dc:creator>mgalloway2715@gmail.com</dc:creator>
  <cp:lastModifiedBy>Richard Lidh</cp:lastModifiedBy>
  <cp:revision>22</cp:revision>
  <cp:lastPrinted>2022-03-08T13:35:57Z</cp:lastPrinted>
  <dcterms:created xsi:type="dcterms:W3CDTF">2022-02-25T00:53:49Z</dcterms:created>
  <dcterms:modified xsi:type="dcterms:W3CDTF">2022-03-08T13:36:18Z</dcterms:modified>
</cp:coreProperties>
</file>